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hBOJIHCmvVzl2EmwEAVe9FRwq2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1" orient="horz"/>
        <p:guide pos="3092" orient="horz"/>
        <p:guide pos="517" orient="horz"/>
        <p:guide pos="895" orient="horz"/>
        <p:guide pos="2387" orient="horz"/>
        <p:guide pos="5565"/>
        <p:guide pos="317"/>
        <p:guide pos="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884b6918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884b6918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884b6918b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884b6918b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884b6918b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884b6918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884b6918b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884b6918b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cbc1304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ecbc1304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cbc1304d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cbc1304d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cbc1304d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cbc1304d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cbc1304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cbc1304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86a697636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86a69763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786a697636_1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884b691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884b691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85dc7be2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85dc7be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785dc7be2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86a6976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86a6976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86a697636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86a69763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786a697636_1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86a69763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86a69763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86a697636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cbc1304d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cbc1304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ecbc1304d1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cbc1304d1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cbc1304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ecbc1304d1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cbc1304d1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cbc1304d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ecbc1304d1_0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86a697636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86a69763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786a697636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884b6918b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884b6918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884b6918b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884b6918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A" showMasterSp="0">
  <p:cSld name="*Cover Option A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idx="1" type="body"/>
          </p:nvPr>
        </p:nvSpPr>
        <p:spPr>
          <a:xfrm>
            <a:off x="468796" y="574696"/>
            <a:ext cx="5685350" cy="3046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800"/>
              <a:buNone/>
              <a:defRPr b="1" sz="18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:\Users\amiesen\Desktop\anlrgbpptlogo.png" id="18" name="Google Shape;1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7314" y="408441"/>
            <a:ext cx="1786846" cy="64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"/>
          <p:cNvSpPr/>
          <p:nvPr>
            <p:ph idx="2" type="pic"/>
          </p:nvPr>
        </p:nvSpPr>
        <p:spPr>
          <a:xfrm>
            <a:off x="4863726" y="1266825"/>
            <a:ext cx="4280275" cy="202996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" name="Google Shape;20;p8"/>
          <p:cNvSpPr txBox="1"/>
          <p:nvPr>
            <p:ph type="title"/>
          </p:nvPr>
        </p:nvSpPr>
        <p:spPr>
          <a:xfrm>
            <a:off x="1" y="1266825"/>
            <a:ext cx="4863724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20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3" type="body"/>
          </p:nvPr>
        </p:nvSpPr>
        <p:spPr>
          <a:xfrm>
            <a:off x="-1" y="1266825"/>
            <a:ext cx="126381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4" type="body"/>
          </p:nvPr>
        </p:nvSpPr>
        <p:spPr>
          <a:xfrm>
            <a:off x="469901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5" type="body"/>
          </p:nvPr>
        </p:nvSpPr>
        <p:spPr>
          <a:xfrm>
            <a:off x="469901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6" type="body"/>
          </p:nvPr>
        </p:nvSpPr>
        <p:spPr>
          <a:xfrm>
            <a:off x="3417372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7" type="body"/>
          </p:nvPr>
        </p:nvSpPr>
        <p:spPr>
          <a:xfrm>
            <a:off x="3417372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8" type="body"/>
          </p:nvPr>
        </p:nvSpPr>
        <p:spPr>
          <a:xfrm>
            <a:off x="6360197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9" type="body"/>
          </p:nvPr>
        </p:nvSpPr>
        <p:spPr>
          <a:xfrm>
            <a:off x="6360197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3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line of text (optional):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START WITH YES.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top horizontal">
  <p:cSld name="*TWO IMAGES - top horizontal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88732" y="3141637"/>
            <a:ext cx="4114800" cy="1596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body"/>
          </p:nvPr>
        </p:nvSpPr>
        <p:spPr>
          <a:xfrm>
            <a:off x="4716216" y="3141637"/>
            <a:ext cx="4097585" cy="1596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4" type="pic"/>
          </p:nvPr>
        </p:nvSpPr>
        <p:spPr>
          <a:xfrm>
            <a:off x="495679" y="1417871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2" name="Google Shape;92;p17"/>
          <p:cNvSpPr/>
          <p:nvPr>
            <p:ph idx="5" type="pic"/>
          </p:nvPr>
        </p:nvSpPr>
        <p:spPr>
          <a:xfrm>
            <a:off x="4709050" y="1417871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Bottom horizontal">
  <p:cSld name="*TWO IMAGES - Bottom horizontal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57201" y="1016890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457200" y="1408347"/>
            <a:ext cx="4114800" cy="128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4716215" y="1408347"/>
            <a:ext cx="4114800" cy="128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8"/>
          <p:cNvSpPr/>
          <p:nvPr>
            <p:ph idx="4" type="pic"/>
          </p:nvPr>
        </p:nvSpPr>
        <p:spPr>
          <a:xfrm>
            <a:off x="464146" y="2711336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1" name="Google Shape;101;p18"/>
          <p:cNvSpPr/>
          <p:nvPr>
            <p:ph idx="5" type="pic"/>
          </p:nvPr>
        </p:nvSpPr>
        <p:spPr>
          <a:xfrm>
            <a:off x="4730864" y="2711336"/>
            <a:ext cx="4023360" cy="171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>
            <p:ph idx="6" type="body"/>
          </p:nvPr>
        </p:nvSpPr>
        <p:spPr>
          <a:xfrm>
            <a:off x="476266" y="4434669"/>
            <a:ext cx="3995723" cy="35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7" type="body"/>
          </p:nvPr>
        </p:nvSpPr>
        <p:spPr>
          <a:xfrm>
            <a:off x="4750290" y="4444194"/>
            <a:ext cx="3995723" cy="35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LRG IMAGES - top horizontal">
  <p:cSld name="*TWO LRG IMAGES - top horizontal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88732" y="4106864"/>
            <a:ext cx="4114800" cy="686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716216" y="4106864"/>
            <a:ext cx="4097585" cy="686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/>
          <p:nvPr>
            <p:ph idx="3" type="pic"/>
          </p:nvPr>
        </p:nvSpPr>
        <p:spPr>
          <a:xfrm>
            <a:off x="495679" y="1420813"/>
            <a:ext cx="4023360" cy="26860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1" name="Google Shape;111;p19"/>
          <p:cNvSpPr/>
          <p:nvPr>
            <p:ph idx="4" type="pic"/>
          </p:nvPr>
        </p:nvSpPr>
        <p:spPr>
          <a:xfrm>
            <a:off x="4709050" y="1420813"/>
            <a:ext cx="4023360" cy="26860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>
            <p:ph idx="5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 - TWO images">
  <p:cSld name="*PICS/caption - TWO image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>
            <p:ph idx="2" type="pic"/>
          </p:nvPr>
        </p:nvSpPr>
        <p:spPr>
          <a:xfrm>
            <a:off x="676630" y="1417046"/>
            <a:ext cx="3790374" cy="280811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676630" y="4256434"/>
            <a:ext cx="3840480" cy="4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idx="3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/>
          <p:nvPr>
            <p:ph idx="4" type="pic"/>
          </p:nvPr>
        </p:nvSpPr>
        <p:spPr>
          <a:xfrm>
            <a:off x="4765130" y="1416462"/>
            <a:ext cx="3790374" cy="280811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" name="Google Shape;122;p20"/>
          <p:cNvSpPr txBox="1"/>
          <p:nvPr>
            <p:ph idx="5" type="body"/>
          </p:nvPr>
        </p:nvSpPr>
        <p:spPr>
          <a:xfrm>
            <a:off x="4765130" y="4255850"/>
            <a:ext cx="3840480" cy="4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HREE IMAGES">
  <p:cSld name="*THREE IMAGE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57201" y="1019437"/>
            <a:ext cx="8372901" cy="364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95879" y="2854960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body"/>
          </p:nvPr>
        </p:nvSpPr>
        <p:spPr>
          <a:xfrm>
            <a:off x="3381086" y="2854960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1"/>
          <p:cNvSpPr/>
          <p:nvPr>
            <p:ph idx="4" type="pic"/>
          </p:nvPr>
        </p:nvSpPr>
        <p:spPr>
          <a:xfrm>
            <a:off x="503079" y="1415695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0" name="Google Shape;130;p21"/>
          <p:cNvSpPr/>
          <p:nvPr>
            <p:ph idx="5" type="pic"/>
          </p:nvPr>
        </p:nvSpPr>
        <p:spPr>
          <a:xfrm>
            <a:off x="3388286" y="1415695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1" name="Google Shape;131;p21"/>
          <p:cNvSpPr txBox="1"/>
          <p:nvPr>
            <p:ph idx="6" type="body"/>
          </p:nvPr>
        </p:nvSpPr>
        <p:spPr>
          <a:xfrm>
            <a:off x="6261696" y="2856834"/>
            <a:ext cx="2465584" cy="16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1"/>
          <p:cNvSpPr/>
          <p:nvPr>
            <p:ph idx="7" type="pic"/>
          </p:nvPr>
        </p:nvSpPr>
        <p:spPr>
          <a:xfrm>
            <a:off x="6268896" y="1417569"/>
            <a:ext cx="2361244" cy="136543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s/bullets - FOUR Images">
  <p:cSld name="*PICS/captions/bullets - FOUR Imag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>
            <p:ph idx="2" type="pic"/>
          </p:nvPr>
        </p:nvSpPr>
        <p:spPr>
          <a:xfrm>
            <a:off x="218127" y="1418980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7" name="Google Shape;137;p22"/>
          <p:cNvSpPr/>
          <p:nvPr>
            <p:ph idx="3" type="pic"/>
          </p:nvPr>
        </p:nvSpPr>
        <p:spPr>
          <a:xfrm>
            <a:off x="2453235" y="1418980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8" name="Google Shape;138;p22"/>
          <p:cNvSpPr/>
          <p:nvPr>
            <p:ph idx="4" type="pic"/>
          </p:nvPr>
        </p:nvSpPr>
        <p:spPr>
          <a:xfrm>
            <a:off x="4688341" y="1418980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9" name="Google Shape;139;p22"/>
          <p:cNvSpPr/>
          <p:nvPr>
            <p:ph idx="5" type="pic"/>
          </p:nvPr>
        </p:nvSpPr>
        <p:spPr>
          <a:xfrm>
            <a:off x="6906022" y="1418980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69900" y="3672521"/>
            <a:ext cx="8434552" cy="1086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  <a:defRPr sz="2000">
                <a:solidFill>
                  <a:srgbClr val="000000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>
                <a:solidFill>
                  <a:srgbClr val="00000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 i="0" sz="2800" cap="non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6" type="body"/>
          </p:nvPr>
        </p:nvSpPr>
        <p:spPr>
          <a:xfrm>
            <a:off x="218128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7" type="body"/>
          </p:nvPr>
        </p:nvSpPr>
        <p:spPr>
          <a:xfrm>
            <a:off x="2442595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8" type="body"/>
          </p:nvPr>
        </p:nvSpPr>
        <p:spPr>
          <a:xfrm>
            <a:off x="4681064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9" type="body"/>
          </p:nvPr>
        </p:nvSpPr>
        <p:spPr>
          <a:xfrm>
            <a:off x="6905532" y="3127171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idx="13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S/caption - FOUR images">
  <p:cSld name="*PICS/caption - FOUR image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57201" y="1019437"/>
            <a:ext cx="837290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>
            <p:ph idx="2" type="pic"/>
          </p:nvPr>
        </p:nvSpPr>
        <p:spPr>
          <a:xfrm>
            <a:off x="487437" y="1420813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55" name="Google Shape;155;p23"/>
          <p:cNvSpPr txBox="1"/>
          <p:nvPr>
            <p:ph idx="3" type="body"/>
          </p:nvPr>
        </p:nvSpPr>
        <p:spPr>
          <a:xfrm>
            <a:off x="487437" y="2822383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3"/>
          <p:cNvSpPr/>
          <p:nvPr>
            <p:ph idx="4" type="pic"/>
          </p:nvPr>
        </p:nvSpPr>
        <p:spPr>
          <a:xfrm>
            <a:off x="4912432" y="1420813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57" name="Google Shape;157;p23"/>
          <p:cNvSpPr txBox="1"/>
          <p:nvPr>
            <p:ph idx="5" type="body"/>
          </p:nvPr>
        </p:nvSpPr>
        <p:spPr>
          <a:xfrm>
            <a:off x="4912432" y="2822383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3"/>
          <p:cNvSpPr/>
          <p:nvPr>
            <p:ph idx="6" type="pic"/>
          </p:nvPr>
        </p:nvSpPr>
        <p:spPr>
          <a:xfrm>
            <a:off x="487437" y="3097650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487437" y="4502674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/>
          <p:nvPr>
            <p:ph idx="8" type="pic"/>
          </p:nvPr>
        </p:nvSpPr>
        <p:spPr>
          <a:xfrm>
            <a:off x="4912432" y="3097650"/>
            <a:ext cx="3790374" cy="13834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1" name="Google Shape;161;p23"/>
          <p:cNvSpPr txBox="1"/>
          <p:nvPr>
            <p:ph idx="9" type="body"/>
          </p:nvPr>
        </p:nvSpPr>
        <p:spPr>
          <a:xfrm>
            <a:off x="4912432" y="4505517"/>
            <a:ext cx="3840480" cy="27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Font typeface="Noto Sans Symbols"/>
              <a:buNone/>
              <a:defRPr b="0" sz="1200" cap="none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harts, Graphs, Tables">
  <p:cSld name="*Charts, Graphs, Table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57201" y="1417579"/>
            <a:ext cx="8372901" cy="3022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3" type="body"/>
          </p:nvPr>
        </p:nvSpPr>
        <p:spPr>
          <a:xfrm>
            <a:off x="443573" y="4457863"/>
            <a:ext cx="3711039" cy="240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50"/>
              <a:buNone/>
              <a:defRPr sz="105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Video" showMasterSp="0">
  <p:cSld name="*Vide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1" y="386954"/>
            <a:ext cx="8372901" cy="6045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Blank" showMasterSp="0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and Content">
  <p:cSld name="*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457201" y="1408346"/>
            <a:ext cx="8372901" cy="3317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57201" y="100991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B" showMasterSp="0">
  <p:cSld name="*Cover Option B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173" name="Google Shape;17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4545002"/>
            <a:ext cx="1557337" cy="56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0" y="-20265"/>
            <a:ext cx="9144000" cy="4508954"/>
          </a:xfrm>
          <a:prstGeom prst="rect">
            <a:avLst/>
          </a:prstGeom>
          <a:solidFill>
            <a:schemeClr val="accent2">
              <a:alpha val="84313"/>
            </a:schemeClr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7"/>
          <p:cNvSpPr/>
          <p:nvPr>
            <p:ph idx="2" type="pic"/>
          </p:nvPr>
        </p:nvSpPr>
        <p:spPr>
          <a:xfrm>
            <a:off x="4863726" y="1266825"/>
            <a:ext cx="4280275" cy="202996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1" y="1266825"/>
            <a:ext cx="4863724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20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3" type="body"/>
          </p:nvPr>
        </p:nvSpPr>
        <p:spPr>
          <a:xfrm>
            <a:off x="1" y="153714"/>
            <a:ext cx="5851526" cy="969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2743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4" type="body"/>
          </p:nvPr>
        </p:nvSpPr>
        <p:spPr>
          <a:xfrm>
            <a:off x="469901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5" type="body"/>
          </p:nvPr>
        </p:nvSpPr>
        <p:spPr>
          <a:xfrm>
            <a:off x="469901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6" type="body"/>
          </p:nvPr>
        </p:nvSpPr>
        <p:spPr>
          <a:xfrm>
            <a:off x="3417372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7" type="body"/>
          </p:nvPr>
        </p:nvSpPr>
        <p:spPr>
          <a:xfrm>
            <a:off x="3417372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8" type="body"/>
          </p:nvPr>
        </p:nvSpPr>
        <p:spPr>
          <a:xfrm>
            <a:off x="6360197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9" type="body"/>
          </p:nvPr>
        </p:nvSpPr>
        <p:spPr>
          <a:xfrm>
            <a:off x="6360197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3" type="body"/>
          </p:nvPr>
        </p:nvSpPr>
        <p:spPr>
          <a:xfrm>
            <a:off x="-1" y="1266825"/>
            <a:ext cx="126381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7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C" showMasterSp="0">
  <p:cSld name="*Cover Option C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189" name="Google Shape;1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82331"/>
            <a:ext cx="1557337" cy="5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69901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2" type="body"/>
          </p:nvPr>
        </p:nvSpPr>
        <p:spPr>
          <a:xfrm>
            <a:off x="469901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3" type="body"/>
          </p:nvPr>
        </p:nvSpPr>
        <p:spPr>
          <a:xfrm>
            <a:off x="3417372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4" type="body"/>
          </p:nvPr>
        </p:nvSpPr>
        <p:spPr>
          <a:xfrm>
            <a:off x="3417372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8"/>
          <p:cNvSpPr/>
          <p:nvPr>
            <p:ph idx="5" type="pic"/>
          </p:nvPr>
        </p:nvSpPr>
        <p:spPr>
          <a:xfrm>
            <a:off x="126381" y="674681"/>
            <a:ext cx="9017620" cy="207115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469900" y="2794775"/>
            <a:ext cx="8452904" cy="64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sz="2800">
                <a:solidFill>
                  <a:srgbClr val="2324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6" type="body"/>
          </p:nvPr>
        </p:nvSpPr>
        <p:spPr>
          <a:xfrm>
            <a:off x="6360197" y="3709174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7" type="body"/>
          </p:nvPr>
        </p:nvSpPr>
        <p:spPr>
          <a:xfrm>
            <a:off x="6360197" y="399225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8" type="body"/>
          </p:nvPr>
        </p:nvSpPr>
        <p:spPr>
          <a:xfrm>
            <a:off x="469900" y="3441935"/>
            <a:ext cx="8484914" cy="2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9" type="body"/>
          </p:nvPr>
        </p:nvSpPr>
        <p:spPr>
          <a:xfrm>
            <a:off x="3" y="674680"/>
            <a:ext cx="126378" cy="2071116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>
            <p:ph idx="13" type="body"/>
          </p:nvPr>
        </p:nvSpPr>
        <p:spPr>
          <a:xfrm>
            <a:off x="503238" y="300961"/>
            <a:ext cx="5984648" cy="331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 cap="none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4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ver Option D" showMasterSp="0">
  <p:cSld name="*Cover Option D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205" name="Google Shape;2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7976" y="170633"/>
            <a:ext cx="1557337" cy="5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69901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idx="2" type="body"/>
          </p:nvPr>
        </p:nvSpPr>
        <p:spPr>
          <a:xfrm>
            <a:off x="469901" y="3719301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3" type="body"/>
          </p:nvPr>
        </p:nvSpPr>
        <p:spPr>
          <a:xfrm>
            <a:off x="3417372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4" type="body"/>
          </p:nvPr>
        </p:nvSpPr>
        <p:spPr>
          <a:xfrm>
            <a:off x="3417372" y="371930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9"/>
          <p:cNvSpPr/>
          <p:nvPr>
            <p:ph idx="5" type="pic"/>
          </p:nvPr>
        </p:nvSpPr>
        <p:spPr>
          <a:xfrm>
            <a:off x="126381" y="1261205"/>
            <a:ext cx="9017620" cy="207115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469901" y="82770"/>
            <a:ext cx="6776128" cy="839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sz="2800">
                <a:solidFill>
                  <a:srgbClr val="2324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6" type="body"/>
          </p:nvPr>
        </p:nvSpPr>
        <p:spPr>
          <a:xfrm>
            <a:off x="6360197" y="3436223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b="1" sz="1400" cap="none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7" type="body"/>
          </p:nvPr>
        </p:nvSpPr>
        <p:spPr>
          <a:xfrm>
            <a:off x="6360197" y="3719301"/>
            <a:ext cx="2692871" cy="560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8" type="body"/>
          </p:nvPr>
        </p:nvSpPr>
        <p:spPr>
          <a:xfrm>
            <a:off x="469900" y="922195"/>
            <a:ext cx="8484914" cy="2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9" type="body"/>
          </p:nvPr>
        </p:nvSpPr>
        <p:spPr>
          <a:xfrm>
            <a:off x="3" y="1261204"/>
            <a:ext cx="126378" cy="2071116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 txBox="1"/>
          <p:nvPr>
            <p:ph idx="13" type="body"/>
          </p:nvPr>
        </p:nvSpPr>
        <p:spPr>
          <a:xfrm>
            <a:off x="6360197" y="4570711"/>
            <a:ext cx="2692872" cy="386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  <a:defRPr sz="1400">
                <a:solidFill>
                  <a:srgbClr val="47484A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32425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Full Frame" showMasterSp="0">
  <p:cSld name="*Pic - Full Frame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>
            <p:ph idx="2" type="pic"/>
          </p:nvPr>
        </p:nvSpPr>
        <p:spPr>
          <a:xfrm>
            <a:off x="128016" y="0"/>
            <a:ext cx="901598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0" y="3581400"/>
            <a:ext cx="9144000" cy="156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type="title"/>
          </p:nvPr>
        </p:nvSpPr>
        <p:spPr>
          <a:xfrm>
            <a:off x="469901" y="3782231"/>
            <a:ext cx="8321040" cy="1030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0"/>
          <p:cNvSpPr txBox="1"/>
          <p:nvPr>
            <p:ph idx="3" type="body"/>
          </p:nvPr>
        </p:nvSpPr>
        <p:spPr>
          <a:xfrm>
            <a:off x="0" y="-2"/>
            <a:ext cx="128016" cy="5143500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ONE Image" showMasterSp="0">
  <p:cSld name="*Pic - ONE Image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469900" y="3893639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1"/>
          <p:cNvSpPr/>
          <p:nvPr>
            <p:ph idx="3" type="pic"/>
          </p:nvPr>
        </p:nvSpPr>
        <p:spPr>
          <a:xfrm>
            <a:off x="128017" y="-1"/>
            <a:ext cx="9015984" cy="2742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p31"/>
          <p:cNvSpPr txBox="1"/>
          <p:nvPr>
            <p:ph type="title"/>
          </p:nvPr>
        </p:nvSpPr>
        <p:spPr>
          <a:xfrm>
            <a:off x="469900" y="3265038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1"/>
          <p:cNvSpPr txBox="1"/>
          <p:nvPr>
            <p:ph idx="4" type="body"/>
          </p:nvPr>
        </p:nvSpPr>
        <p:spPr>
          <a:xfrm>
            <a:off x="0" y="-2"/>
            <a:ext cx="128016" cy="5143500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TWO images" showMasterSp="0">
  <p:cSld name="*Pic - TWO images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2"/>
          <p:cNvSpPr/>
          <p:nvPr>
            <p:ph idx="2" type="pic"/>
          </p:nvPr>
        </p:nvSpPr>
        <p:spPr>
          <a:xfrm>
            <a:off x="128016" y="0"/>
            <a:ext cx="4570671" cy="274796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37" name="Google Shape;237;p32"/>
          <p:cNvSpPr/>
          <p:nvPr>
            <p:ph idx="3" type="pic"/>
          </p:nvPr>
        </p:nvSpPr>
        <p:spPr>
          <a:xfrm>
            <a:off x="4682525" y="0"/>
            <a:ext cx="4480560" cy="27479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469900" y="3255513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4" type="body"/>
          </p:nvPr>
        </p:nvSpPr>
        <p:spPr>
          <a:xfrm>
            <a:off x="469900" y="3884114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2"/>
          <p:cNvSpPr txBox="1"/>
          <p:nvPr>
            <p:ph idx="5" type="body"/>
          </p:nvPr>
        </p:nvSpPr>
        <p:spPr>
          <a:xfrm>
            <a:off x="0" y="-2"/>
            <a:ext cx="128016" cy="5143500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THREE Images" showMasterSp="0">
  <p:cSld name="*Pic - THREE Images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0" y="2742091"/>
            <a:ext cx="9144000" cy="2401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3"/>
          <p:cNvSpPr/>
          <p:nvPr>
            <p:ph idx="2" type="pic"/>
          </p:nvPr>
        </p:nvSpPr>
        <p:spPr>
          <a:xfrm>
            <a:off x="128016" y="0"/>
            <a:ext cx="3035374" cy="275523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6" name="Google Shape;246;p33"/>
          <p:cNvSpPr/>
          <p:nvPr>
            <p:ph idx="3" type="pic"/>
          </p:nvPr>
        </p:nvSpPr>
        <p:spPr>
          <a:xfrm>
            <a:off x="3167342" y="0"/>
            <a:ext cx="3035374" cy="275523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47" name="Google Shape;247;p33"/>
          <p:cNvSpPr/>
          <p:nvPr>
            <p:ph idx="4" type="pic"/>
          </p:nvPr>
        </p:nvSpPr>
        <p:spPr>
          <a:xfrm>
            <a:off x="6186112" y="0"/>
            <a:ext cx="2957888" cy="275523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8" name="Google Shape;248;p33"/>
          <p:cNvSpPr txBox="1"/>
          <p:nvPr>
            <p:ph idx="5" type="body"/>
          </p:nvPr>
        </p:nvSpPr>
        <p:spPr>
          <a:xfrm>
            <a:off x="469900" y="3893639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type="title"/>
          </p:nvPr>
        </p:nvSpPr>
        <p:spPr>
          <a:xfrm>
            <a:off x="469900" y="3265038"/>
            <a:ext cx="8674100" cy="590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3"/>
          <p:cNvSpPr txBox="1"/>
          <p:nvPr>
            <p:ph idx="6" type="body"/>
          </p:nvPr>
        </p:nvSpPr>
        <p:spPr>
          <a:xfrm>
            <a:off x="0" y="-2"/>
            <a:ext cx="128016" cy="5143500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Pic - FOUR Images" showMasterSp="0">
  <p:cSld name="*Pic - FOUR Images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4"/>
          <p:cNvSpPr/>
          <p:nvPr>
            <p:ph idx="2" type="pic"/>
          </p:nvPr>
        </p:nvSpPr>
        <p:spPr>
          <a:xfrm>
            <a:off x="218127" y="1240631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6" name="Google Shape;256;p34"/>
          <p:cNvSpPr/>
          <p:nvPr>
            <p:ph idx="3" type="pic"/>
          </p:nvPr>
        </p:nvSpPr>
        <p:spPr>
          <a:xfrm>
            <a:off x="2453235" y="1240631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7" name="Google Shape;257;p34"/>
          <p:cNvSpPr/>
          <p:nvPr>
            <p:ph idx="4" type="pic"/>
          </p:nvPr>
        </p:nvSpPr>
        <p:spPr>
          <a:xfrm>
            <a:off x="4688341" y="1240631"/>
            <a:ext cx="2240280" cy="16787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8" name="Google Shape;258;p34"/>
          <p:cNvSpPr/>
          <p:nvPr>
            <p:ph idx="5" type="pic"/>
          </p:nvPr>
        </p:nvSpPr>
        <p:spPr>
          <a:xfrm>
            <a:off x="6906022" y="1240631"/>
            <a:ext cx="2240280" cy="1678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9" name="Google Shape;259;p34"/>
          <p:cNvSpPr txBox="1"/>
          <p:nvPr>
            <p:ph idx="6" type="body"/>
          </p:nvPr>
        </p:nvSpPr>
        <p:spPr>
          <a:xfrm>
            <a:off x="469900" y="3484064"/>
            <a:ext cx="8434552" cy="135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7" type="body"/>
          </p:nvPr>
        </p:nvSpPr>
        <p:spPr>
          <a:xfrm>
            <a:off x="218128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8" type="body"/>
          </p:nvPr>
        </p:nvSpPr>
        <p:spPr>
          <a:xfrm>
            <a:off x="2442595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9" type="body"/>
          </p:nvPr>
        </p:nvSpPr>
        <p:spPr>
          <a:xfrm>
            <a:off x="4681064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 txBox="1"/>
          <p:nvPr>
            <p:ph idx="13" type="body"/>
          </p:nvPr>
        </p:nvSpPr>
        <p:spPr>
          <a:xfrm>
            <a:off x="6905532" y="2948823"/>
            <a:ext cx="2238469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34"/>
          <p:cNvSpPr txBox="1"/>
          <p:nvPr>
            <p:ph idx="11" type="ftr"/>
          </p:nvPr>
        </p:nvSpPr>
        <p:spPr>
          <a:xfrm>
            <a:off x="0" y="-1"/>
            <a:ext cx="14330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4"/>
          <p:cNvSpPr txBox="1"/>
          <p:nvPr>
            <p:ph idx="14" type="body"/>
          </p:nvPr>
        </p:nvSpPr>
        <p:spPr>
          <a:xfrm>
            <a:off x="0" y="-2"/>
            <a:ext cx="128016" cy="5143500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  <a:defRPr sz="1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bc1304d1_0_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1" name="Google Shape;271;g2ecbc1304d1_0_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g2ecbc1304d1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losing slide" showMasterSp="0">
  <p:cSld name="*Closing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37" name="Google Shape;3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9754" y="4562475"/>
            <a:ext cx="1540844" cy="555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38" name="Google Shape;38;p10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0"/>
            <a:ext cx="9144000" cy="448868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closing statement (optional):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START WITH YES.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END WITH THANK YOU.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YOU HAVE ANY BIG QUESTIONS?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Section Break" showMasterSp="0">
  <p:cSld name="*Section Brea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9754" y="4562475"/>
            <a:ext cx="1540844" cy="555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Argonne with APS in front 5730-00068.jpg" id="44" name="Google Shape;44;p11"/>
          <p:cNvPicPr preferRelativeResize="0"/>
          <p:nvPr/>
        </p:nvPicPr>
        <p:blipFill rotWithShape="1">
          <a:blip r:embed="rId3">
            <a:alphaModFix/>
          </a:blip>
          <a:srcRect b="7134" l="0" r="0" t="10681"/>
          <a:stretch/>
        </p:blipFill>
        <p:spPr>
          <a:xfrm>
            <a:off x="0" y="0"/>
            <a:ext cx="9144000" cy="448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1" y="4702076"/>
            <a:ext cx="2046368" cy="26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Only">
  <p:cSld name="*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57201" y="367903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lumns-TWO">
  <p:cSld name="*Columns-TW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1" y="1030288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57200" y="1428723"/>
            <a:ext cx="4023360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4700588" y="1418007"/>
            <a:ext cx="4023360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Columns-TWO w/boxed heads">
  <p:cSld name="*Columns-TWO w/boxed head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60895" y="1840702"/>
            <a:ext cx="4114800" cy="287691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87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714875" y="1840702"/>
            <a:ext cx="4114800" cy="287691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87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18287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5" type="body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18287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WO IMAGES - Vertical">
  <p:cSld name="*TWO IMAGES - Vertica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03575" y="1417872"/>
            <a:ext cx="4319750" cy="154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495680" y="1417871"/>
            <a:ext cx="3729481" cy="156588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0" name="Google Shape;70;p15"/>
          <p:cNvSpPr/>
          <p:nvPr>
            <p:ph idx="3" type="pic"/>
          </p:nvPr>
        </p:nvSpPr>
        <p:spPr>
          <a:xfrm>
            <a:off x="495680" y="3203316"/>
            <a:ext cx="3729481" cy="156588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457201" y="1019437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4503575" y="3193094"/>
            <a:ext cx="4319750" cy="154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HREE IMAGES - vertical">
  <p:cSld name="*THREE IMAGES - vertical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045309" y="1451045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>
            <p:ph idx="2" type="pic"/>
          </p:nvPr>
        </p:nvSpPr>
        <p:spPr>
          <a:xfrm>
            <a:off x="489394" y="1442711"/>
            <a:ext cx="2023746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9" name="Google Shape;79;p16"/>
          <p:cNvSpPr/>
          <p:nvPr>
            <p:ph idx="3" type="pic"/>
          </p:nvPr>
        </p:nvSpPr>
        <p:spPr>
          <a:xfrm>
            <a:off x="487015" y="2620206"/>
            <a:ext cx="2028507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4" type="body"/>
          </p:nvPr>
        </p:nvSpPr>
        <p:spPr>
          <a:xfrm>
            <a:off x="457201" y="1028962"/>
            <a:ext cx="8372901" cy="3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2000"/>
              <a:buNone/>
              <a:defRPr b="1" sz="2000">
                <a:solidFill>
                  <a:srgbClr val="0065A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5" type="body"/>
          </p:nvPr>
        </p:nvSpPr>
        <p:spPr>
          <a:xfrm>
            <a:off x="3045309" y="2630976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6"/>
          <p:cNvSpPr/>
          <p:nvPr>
            <p:ph idx="6" type="pic"/>
          </p:nvPr>
        </p:nvSpPr>
        <p:spPr>
          <a:xfrm>
            <a:off x="487014" y="3807136"/>
            <a:ext cx="2028507" cy="89010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4" name="Google Shape;84;p16"/>
          <p:cNvSpPr txBox="1"/>
          <p:nvPr>
            <p:ph idx="7" type="body"/>
          </p:nvPr>
        </p:nvSpPr>
        <p:spPr>
          <a:xfrm>
            <a:off x="3045309" y="3794491"/>
            <a:ext cx="5814912" cy="97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on replacing a current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and delete image and click the icon to insert a different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crop tool to position the image within the shape.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miesen\Desktop\anlrgbpptlogo.png" id="10" name="Google Shape;10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11490" y="4799992"/>
            <a:ext cx="775768" cy="2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"/>
          <p:cNvSpPr txBox="1"/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2" type="sldNum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7"/>
          <p:cNvSpPr/>
          <p:nvPr/>
        </p:nvSpPr>
        <p:spPr>
          <a:xfrm>
            <a:off x="0" y="-2"/>
            <a:ext cx="126380" cy="5143502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1" y="4827084"/>
            <a:ext cx="1418753" cy="1804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title"/>
          </p:nvPr>
        </p:nvSpPr>
        <p:spPr>
          <a:xfrm>
            <a:off x="1" y="1266825"/>
            <a:ext cx="4863724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200" spcFirstLastPara="1" rIns="91425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A Closer Look at the Developments of Super Resolution</a:t>
            </a:r>
            <a:endParaRPr/>
          </a:p>
        </p:txBody>
      </p:sp>
      <p:sp>
        <p:nvSpPr>
          <p:cNvPr id="278" name="Google Shape;278;p1"/>
          <p:cNvSpPr txBox="1"/>
          <p:nvPr>
            <p:ph idx="3" type="body"/>
          </p:nvPr>
        </p:nvSpPr>
        <p:spPr>
          <a:xfrm>
            <a:off x="-1" y="1266825"/>
            <a:ext cx="126381" cy="2029968"/>
          </a:xfrm>
          <a:prstGeom prst="rect">
            <a:avLst/>
          </a:prstGeom>
          <a:solidFill>
            <a:srgbClr val="00304E"/>
          </a:solidFill>
          <a:ln cap="flat" cmpd="sng" w="9525">
            <a:solidFill>
              <a:srgbClr val="003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00"/>
              <a:buNone/>
            </a:pPr>
            <a:r>
              <a:rPr lang="en-US"/>
              <a:t>erhtjhtyhy</a:t>
            </a:r>
            <a:endParaRPr/>
          </a:p>
        </p:txBody>
      </p:sp>
      <p:sp>
        <p:nvSpPr>
          <p:cNvPr id="279" name="Google Shape;279;p1"/>
          <p:cNvSpPr txBox="1"/>
          <p:nvPr>
            <p:ph idx="4" type="body"/>
          </p:nvPr>
        </p:nvSpPr>
        <p:spPr>
          <a:xfrm>
            <a:off x="469901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</a:pPr>
            <a:r>
              <a:rPr lang="en-US"/>
              <a:t>Alexander Nishio</a:t>
            </a:r>
            <a:endParaRPr/>
          </a:p>
        </p:txBody>
      </p:sp>
      <p:sp>
        <p:nvSpPr>
          <p:cNvPr id="280" name="Google Shape;280;p1"/>
          <p:cNvSpPr txBox="1"/>
          <p:nvPr>
            <p:ph idx="5" type="body"/>
          </p:nvPr>
        </p:nvSpPr>
        <p:spPr>
          <a:xfrm>
            <a:off x="469901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None/>
            </a:pPr>
            <a:r>
              <a:rPr lang="en-US"/>
              <a:t>Purdue University</a:t>
            </a:r>
            <a:endParaRPr/>
          </a:p>
        </p:txBody>
      </p:sp>
      <p:sp>
        <p:nvSpPr>
          <p:cNvPr id="281" name="Google Shape;281;p1"/>
          <p:cNvSpPr txBox="1"/>
          <p:nvPr>
            <p:ph idx="6" type="body"/>
          </p:nvPr>
        </p:nvSpPr>
        <p:spPr>
          <a:xfrm>
            <a:off x="3417372" y="3437210"/>
            <a:ext cx="2692871" cy="2952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</a:pPr>
            <a:r>
              <a:rPr lang="en-US"/>
              <a:t>ADVISOR</a:t>
            </a:r>
            <a:endParaRPr/>
          </a:p>
        </p:txBody>
      </p:sp>
      <p:sp>
        <p:nvSpPr>
          <p:cNvPr id="282" name="Google Shape;282;p1"/>
          <p:cNvSpPr txBox="1"/>
          <p:nvPr>
            <p:ph idx="7" type="body"/>
          </p:nvPr>
        </p:nvSpPr>
        <p:spPr>
          <a:xfrm>
            <a:off x="3417372" y="3720288"/>
            <a:ext cx="26928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7484A"/>
              </a:buClr>
              <a:buSzPts val="1400"/>
              <a:buFont typeface="Arial"/>
              <a:buNone/>
            </a:pPr>
            <a:r>
              <a:rPr lang="en-US"/>
              <a:t>Seongha Park</a:t>
            </a:r>
            <a:endParaRPr/>
          </a:p>
        </p:txBody>
      </p:sp>
      <p:pic>
        <p:nvPicPr>
          <p:cNvPr id="283" name="Google Shape;283;p1"/>
          <p:cNvPicPr preferRelativeResize="0"/>
          <p:nvPr/>
        </p:nvPicPr>
        <p:blipFill rotWithShape="1">
          <a:blip r:embed="rId3">
            <a:alphaModFix/>
          </a:blip>
          <a:srcRect b="4688" l="1273" r="0" t="4625"/>
          <a:stretch/>
        </p:blipFill>
        <p:spPr>
          <a:xfrm>
            <a:off x="4865025" y="1260400"/>
            <a:ext cx="4278974" cy="2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"/>
          <p:cNvSpPr txBox="1"/>
          <p:nvPr/>
        </p:nvSpPr>
        <p:spPr>
          <a:xfrm>
            <a:off x="4847600" y="3316050"/>
            <a:ext cx="3925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</a:t>
            </a:r>
            <a:r>
              <a:rPr lang="en-US" sz="800">
                <a:solidFill>
                  <a:srgbClr val="232425"/>
                </a:solidFill>
              </a:rPr>
              <a:t>Christian Galea</a:t>
            </a:r>
            <a:r>
              <a:rPr lang="en-US" sz="800">
                <a:solidFill>
                  <a:srgbClr val="232425"/>
                </a:solidFill>
              </a:rPr>
              <a:t>’s Towards Data Science article</a:t>
            </a:r>
            <a:endParaRPr sz="800">
              <a:solidFill>
                <a:srgbClr val="2324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“</a:t>
            </a:r>
            <a:r>
              <a:rPr lang="en-US" sz="800">
                <a:solidFill>
                  <a:srgbClr val="232425"/>
                </a:solidFill>
              </a:rPr>
              <a:t>Image Super-Resolution: An Overview of the Current State of Research</a:t>
            </a:r>
            <a:r>
              <a:rPr lang="en-US" sz="800">
                <a:solidFill>
                  <a:srgbClr val="232425"/>
                </a:solidFill>
              </a:rPr>
              <a:t>”</a:t>
            </a:r>
            <a:endParaRPr sz="800">
              <a:solidFill>
                <a:srgbClr val="232425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884b6918b_1_161"/>
          <p:cNvSpPr txBox="1"/>
          <p:nvPr/>
        </p:nvSpPr>
        <p:spPr>
          <a:xfrm>
            <a:off x="297875" y="7652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363" name="Google Shape;363;g27884b6918b_1_161"/>
          <p:cNvSpPr txBox="1"/>
          <p:nvPr/>
        </p:nvSpPr>
        <p:spPr>
          <a:xfrm>
            <a:off x="4827475" y="7857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SUPIR</a:t>
            </a:r>
            <a:endParaRPr sz="1800"/>
          </a:p>
        </p:txBody>
      </p:sp>
      <p:pic>
        <p:nvPicPr>
          <p:cNvPr id="364" name="Google Shape;364;g27884b6918b_1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1285675"/>
            <a:ext cx="4201525" cy="26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7884b6918b_1_161"/>
          <p:cNvSpPr txBox="1"/>
          <p:nvPr/>
        </p:nvSpPr>
        <p:spPr>
          <a:xfrm>
            <a:off x="268900" y="278100"/>
            <a:ext cx="56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Prompt: A snowy landscape with a bushes and trees nearby</a:t>
            </a:r>
            <a:endParaRPr/>
          </a:p>
        </p:txBody>
      </p:sp>
      <p:pic>
        <p:nvPicPr>
          <p:cNvPr id="366" name="Google Shape;366;g27884b6918b_1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465" y="1282560"/>
            <a:ext cx="4185162" cy="26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7884b6918b_1_161"/>
          <p:cNvSpPr txBox="1"/>
          <p:nvPr/>
        </p:nvSpPr>
        <p:spPr>
          <a:xfrm>
            <a:off x="5190725" y="3933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hlink"/>
                </a:solidFill>
              </a:rPr>
              <a:t>100 </a:t>
            </a:r>
            <a:r>
              <a:rPr lang="en-US">
                <a:solidFill>
                  <a:schemeClr val="dk1"/>
                </a:solidFill>
              </a:rPr>
              <a:t>secs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884b6918b_1_94"/>
          <p:cNvSpPr txBox="1"/>
          <p:nvPr/>
        </p:nvSpPr>
        <p:spPr>
          <a:xfrm>
            <a:off x="410050" y="558425"/>
            <a:ext cx="2373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164x146</a:t>
            </a:r>
            <a:endParaRPr sz="1800"/>
          </a:p>
        </p:txBody>
      </p:sp>
      <p:grpSp>
        <p:nvGrpSpPr>
          <p:cNvPr id="373" name="Google Shape;373;g27884b6918b_1_94"/>
          <p:cNvGrpSpPr/>
          <p:nvPr/>
        </p:nvGrpSpPr>
        <p:grpSpPr>
          <a:xfrm>
            <a:off x="486250" y="1160176"/>
            <a:ext cx="4656172" cy="3351304"/>
            <a:chOff x="440509" y="799875"/>
            <a:chExt cx="5588301" cy="4191226"/>
          </a:xfrm>
        </p:grpSpPr>
        <p:pic>
          <p:nvPicPr>
            <p:cNvPr id="374" name="Google Shape;374;g27884b6918b_1_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509" y="799875"/>
              <a:ext cx="5588301" cy="419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27884b6918b_1_94"/>
            <p:cNvSpPr/>
            <p:nvPr/>
          </p:nvSpPr>
          <p:spPr>
            <a:xfrm>
              <a:off x="4076159" y="1998000"/>
              <a:ext cx="616200" cy="6258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884b6918b_1_111"/>
          <p:cNvSpPr txBox="1"/>
          <p:nvPr/>
        </p:nvSpPr>
        <p:spPr>
          <a:xfrm>
            <a:off x="297875" y="5366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381" name="Google Shape;381;g27884b6918b_1_111"/>
          <p:cNvSpPr txBox="1"/>
          <p:nvPr/>
        </p:nvSpPr>
        <p:spPr>
          <a:xfrm>
            <a:off x="4827475" y="5571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Real-ESRGAN</a:t>
            </a:r>
            <a:endParaRPr sz="1800"/>
          </a:p>
        </p:txBody>
      </p:sp>
      <p:sp>
        <p:nvSpPr>
          <p:cNvPr id="382" name="Google Shape;382;g27884b6918b_1_111"/>
          <p:cNvSpPr txBox="1"/>
          <p:nvPr/>
        </p:nvSpPr>
        <p:spPr>
          <a:xfrm>
            <a:off x="4962125" y="469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&lt; 10 seconds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3" name="Google Shape;383;g27884b6918b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5" y="1081380"/>
            <a:ext cx="4176675" cy="36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7884b6918b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5" y="1080288"/>
            <a:ext cx="4178809" cy="363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884b6918b_1_122"/>
          <p:cNvSpPr txBox="1"/>
          <p:nvPr/>
        </p:nvSpPr>
        <p:spPr>
          <a:xfrm>
            <a:off x="297875" y="5366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390" name="Google Shape;390;g27884b6918b_1_122"/>
          <p:cNvSpPr txBox="1"/>
          <p:nvPr/>
        </p:nvSpPr>
        <p:spPr>
          <a:xfrm>
            <a:off x="4903675" y="5571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SUPIR</a:t>
            </a:r>
            <a:endParaRPr sz="1800"/>
          </a:p>
        </p:txBody>
      </p:sp>
      <p:sp>
        <p:nvSpPr>
          <p:cNvPr id="391" name="Google Shape;391;g27884b6918b_1_122"/>
          <p:cNvSpPr txBox="1"/>
          <p:nvPr/>
        </p:nvSpPr>
        <p:spPr>
          <a:xfrm>
            <a:off x="5190725" y="469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67 secs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2" name="Google Shape;392;g27884b6918b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5" y="1081380"/>
            <a:ext cx="4176675" cy="36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7884b6918b_1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4" y="1078992"/>
            <a:ext cx="4178808" cy="36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7884b6918b_1_122"/>
          <p:cNvSpPr txBox="1"/>
          <p:nvPr/>
        </p:nvSpPr>
        <p:spPr>
          <a:xfrm>
            <a:off x="304800" y="76200"/>
            <a:ext cx="78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Prompt: Red shed with tree in front on a snowy island and ocean scenery in back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cbc1304d1_0_168"/>
          <p:cNvSpPr txBox="1"/>
          <p:nvPr/>
        </p:nvSpPr>
        <p:spPr>
          <a:xfrm>
            <a:off x="410050" y="558425"/>
            <a:ext cx="2373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220x190</a:t>
            </a:r>
            <a:endParaRPr sz="1800"/>
          </a:p>
        </p:txBody>
      </p:sp>
      <p:grpSp>
        <p:nvGrpSpPr>
          <p:cNvPr id="400" name="Google Shape;400;g2ecbc1304d1_0_168"/>
          <p:cNvGrpSpPr/>
          <p:nvPr/>
        </p:nvGrpSpPr>
        <p:grpSpPr>
          <a:xfrm>
            <a:off x="486238" y="1160163"/>
            <a:ext cx="4656172" cy="3351304"/>
            <a:chOff x="257600" y="799875"/>
            <a:chExt cx="5588301" cy="4191226"/>
          </a:xfrm>
        </p:grpSpPr>
        <p:pic>
          <p:nvPicPr>
            <p:cNvPr id="401" name="Google Shape;401;g2ecbc1304d1_0_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00" y="799875"/>
              <a:ext cx="5588301" cy="419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g2ecbc1304d1_0_168"/>
            <p:cNvSpPr/>
            <p:nvPr/>
          </p:nvSpPr>
          <p:spPr>
            <a:xfrm>
              <a:off x="2090375" y="2073200"/>
              <a:ext cx="403800" cy="3597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ecbc1304d1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75" y="1086175"/>
            <a:ext cx="4200825" cy="36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ecbc1304d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50" y="1086175"/>
            <a:ext cx="4200825" cy="362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ecbc1304d1_0_175"/>
          <p:cNvSpPr txBox="1"/>
          <p:nvPr/>
        </p:nvSpPr>
        <p:spPr>
          <a:xfrm>
            <a:off x="297875" y="5366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410" name="Google Shape;410;g2ecbc1304d1_0_175"/>
          <p:cNvSpPr txBox="1"/>
          <p:nvPr/>
        </p:nvSpPr>
        <p:spPr>
          <a:xfrm>
            <a:off x="4903675" y="5571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Real-ESRGAN</a:t>
            </a:r>
            <a:endParaRPr sz="1800"/>
          </a:p>
        </p:txBody>
      </p:sp>
      <p:sp>
        <p:nvSpPr>
          <p:cNvPr id="411" name="Google Shape;411;g2ecbc1304d1_0_175"/>
          <p:cNvSpPr txBox="1"/>
          <p:nvPr/>
        </p:nvSpPr>
        <p:spPr>
          <a:xfrm>
            <a:off x="4962125" y="469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&lt; 10 seconds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cbc1304d1_0_182"/>
          <p:cNvSpPr txBox="1"/>
          <p:nvPr/>
        </p:nvSpPr>
        <p:spPr>
          <a:xfrm>
            <a:off x="4958650" y="560575"/>
            <a:ext cx="1477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7" name="Google Shape;417;g2ecbc1304d1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100" y="1085630"/>
            <a:ext cx="4200826" cy="36331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ecbc1304d1_0_182"/>
          <p:cNvSpPr txBox="1"/>
          <p:nvPr/>
        </p:nvSpPr>
        <p:spPr>
          <a:xfrm>
            <a:off x="5190725" y="469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68 secs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g2ecbc1304d1_0_182"/>
          <p:cNvSpPr txBox="1"/>
          <p:nvPr/>
        </p:nvSpPr>
        <p:spPr>
          <a:xfrm>
            <a:off x="304800" y="76200"/>
            <a:ext cx="54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Prompt: A road surrounded by grass leading to a bus stop.</a:t>
            </a:r>
            <a:endParaRPr/>
          </a:p>
        </p:txBody>
      </p:sp>
      <p:pic>
        <p:nvPicPr>
          <p:cNvPr id="420" name="Google Shape;420;g2ecbc1304d1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75" y="1086175"/>
            <a:ext cx="4200825" cy="36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ecbc1304d1_0_182"/>
          <p:cNvSpPr txBox="1"/>
          <p:nvPr/>
        </p:nvSpPr>
        <p:spPr>
          <a:xfrm>
            <a:off x="297875" y="5366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422" name="Google Shape;422;g2ecbc1304d1_0_182"/>
          <p:cNvSpPr txBox="1"/>
          <p:nvPr/>
        </p:nvSpPr>
        <p:spPr>
          <a:xfrm>
            <a:off x="4903675" y="5571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SUPIR (with prompt)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cbc1304d1_0_192"/>
          <p:cNvSpPr txBox="1"/>
          <p:nvPr/>
        </p:nvSpPr>
        <p:spPr>
          <a:xfrm>
            <a:off x="4958650" y="560575"/>
            <a:ext cx="1477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8" name="Google Shape;428;g2ecbc1304d1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75" y="1086175"/>
            <a:ext cx="4200825" cy="36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ecbc1304d1_0_192"/>
          <p:cNvSpPr txBox="1"/>
          <p:nvPr/>
        </p:nvSpPr>
        <p:spPr>
          <a:xfrm>
            <a:off x="297875" y="5366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pic>
        <p:nvPicPr>
          <p:cNvPr id="430" name="Google Shape;430;g2ecbc1304d1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1" y="1087370"/>
            <a:ext cx="4200826" cy="363312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ecbc1304d1_0_192"/>
          <p:cNvSpPr txBox="1"/>
          <p:nvPr/>
        </p:nvSpPr>
        <p:spPr>
          <a:xfrm>
            <a:off x="4903675" y="557150"/>
            <a:ext cx="3116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/>
              <a:t>SUPIR (without prompt)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2" name="Google Shape;432;g2ecbc1304d1_0_192"/>
          <p:cNvSpPr txBox="1"/>
          <p:nvPr/>
        </p:nvSpPr>
        <p:spPr>
          <a:xfrm>
            <a:off x="5190725" y="469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68 secs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86a697636_1_36"/>
          <p:cNvSpPr txBox="1"/>
          <p:nvPr>
            <p:ph idx="1" type="body"/>
          </p:nvPr>
        </p:nvSpPr>
        <p:spPr>
          <a:xfrm>
            <a:off x="0" y="-10684"/>
            <a:ext cx="9144000" cy="4499400"/>
          </a:xfrm>
          <a:prstGeom prst="rect">
            <a:avLst/>
          </a:prstGeom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Summary of Findings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884b6918b_0_1"/>
          <p:cNvSpPr txBox="1"/>
          <p:nvPr/>
        </p:nvSpPr>
        <p:spPr>
          <a:xfrm>
            <a:off x="4958650" y="560575"/>
            <a:ext cx="1477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4" name="Google Shape;444;g27884b6918b_0_1"/>
          <p:cNvSpPr txBox="1"/>
          <p:nvPr/>
        </p:nvSpPr>
        <p:spPr>
          <a:xfrm>
            <a:off x="392125" y="1193175"/>
            <a:ext cx="42930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Real-ESRGAN:</a:t>
            </a:r>
            <a:endParaRPr b="1"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model (&lt;1 GB)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&lt;1 GB of VRAM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Runs on CPU as well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 compute time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Deployable on Edge</a:t>
            </a:r>
            <a:endParaRPr b="1" sz="1800">
              <a:solidFill>
                <a:schemeClr val="hlink"/>
              </a:solidFill>
            </a:endParaRPr>
          </a:p>
        </p:txBody>
      </p:sp>
      <p:sp>
        <p:nvSpPr>
          <p:cNvPr id="445" name="Google Shape;445;g27884b6918b_0_1"/>
          <p:cNvSpPr txBox="1"/>
          <p:nvPr/>
        </p:nvSpPr>
        <p:spPr>
          <a:xfrm>
            <a:off x="4741700" y="1179325"/>
            <a:ext cx="40122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Disadvantages of Real-ESRGAN</a:t>
            </a:r>
            <a:endParaRPr b="1"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Poor results if the image quality is too small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enhancement is not very apparent</a:t>
            </a:r>
            <a:endParaRPr sz="180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hlink"/>
              </a:solidFill>
            </a:endParaRPr>
          </a:p>
        </p:txBody>
      </p:sp>
      <p:sp>
        <p:nvSpPr>
          <p:cNvPr id="446" name="Google Shape;446;g27884b6918b_0_1"/>
          <p:cNvSpPr txBox="1"/>
          <p:nvPr>
            <p:ph idx="4294967295" type="title"/>
          </p:nvPr>
        </p:nvSpPr>
        <p:spPr>
          <a:xfrm>
            <a:off x="3810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SUPIR vs Real-ESRGAN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85dc7be2a_0_0"/>
          <p:cNvSpPr txBox="1"/>
          <p:nvPr>
            <p:ph type="title"/>
          </p:nvPr>
        </p:nvSpPr>
        <p:spPr>
          <a:xfrm>
            <a:off x="4572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291" name="Google Shape;291;g2785dc7be2a_0_0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g2785dc7be2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1259025"/>
            <a:ext cx="3625924" cy="23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785dc7be2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225" y="1287525"/>
            <a:ext cx="4437226" cy="22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785dc7be2a_0_0"/>
          <p:cNvSpPr txBox="1"/>
          <p:nvPr/>
        </p:nvSpPr>
        <p:spPr>
          <a:xfrm>
            <a:off x="580400" y="36208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Phojoe’s article: Photo Restoration</a:t>
            </a:r>
            <a:endParaRPr sz="600">
              <a:solidFill>
                <a:srgbClr val="232425"/>
              </a:solidFill>
            </a:endParaRPr>
          </a:p>
        </p:txBody>
      </p:sp>
      <p:sp>
        <p:nvSpPr>
          <p:cNvPr id="295" name="Google Shape;295;g2785dc7be2a_0_0"/>
          <p:cNvSpPr txBox="1"/>
          <p:nvPr/>
        </p:nvSpPr>
        <p:spPr>
          <a:xfrm>
            <a:off x="4542800" y="35446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Rémi Cresson’s mdl4eo article</a:t>
            </a:r>
            <a:endParaRPr sz="800">
              <a:solidFill>
                <a:srgbClr val="2324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“Enhancement of Sentinel-2 images at 1.5m”</a:t>
            </a:r>
            <a:endParaRPr sz="800">
              <a:solidFill>
                <a:srgbClr val="23242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86a697636_1_6"/>
          <p:cNvSpPr txBox="1"/>
          <p:nvPr/>
        </p:nvSpPr>
        <p:spPr>
          <a:xfrm>
            <a:off x="4958650" y="560575"/>
            <a:ext cx="1477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2" name="Google Shape;452;g2786a697636_1_6"/>
          <p:cNvSpPr txBox="1"/>
          <p:nvPr/>
        </p:nvSpPr>
        <p:spPr>
          <a:xfrm>
            <a:off x="392125" y="1193175"/>
            <a:ext cx="42930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</a:rPr>
              <a:t>Advantages of SUPIR:</a:t>
            </a:r>
            <a:endParaRPr b="1"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Image enhancement is much more powerful compared to Real-ESRGAN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53" name="Google Shape;453;g2786a697636_1_6"/>
          <p:cNvSpPr txBox="1"/>
          <p:nvPr/>
        </p:nvSpPr>
        <p:spPr>
          <a:xfrm>
            <a:off x="4741700" y="1179325"/>
            <a:ext cx="40122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</a:rPr>
              <a:t>Disadvantages of SUPIR:</a:t>
            </a:r>
            <a:endParaRPr b="1"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Extremely large model (30-40 GB) 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Requires GPU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Inefficient for large batch sizes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Poor results if no text provided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-US" sz="1800">
                <a:solidFill>
                  <a:schemeClr val="hlink"/>
                </a:solidFill>
              </a:rPr>
              <a:t>Poor at rendering text</a:t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54" name="Google Shape;454;g2786a697636_1_6"/>
          <p:cNvSpPr txBox="1"/>
          <p:nvPr>
            <p:ph idx="4294967295" type="title"/>
          </p:nvPr>
        </p:nvSpPr>
        <p:spPr>
          <a:xfrm>
            <a:off x="3810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SUPIR vs Real-ESRGAN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86a697636_1_41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g2786a697636_1_41"/>
          <p:cNvSpPr txBox="1"/>
          <p:nvPr>
            <p:ph idx="2" type="body"/>
          </p:nvPr>
        </p:nvSpPr>
        <p:spPr>
          <a:xfrm>
            <a:off x="457200" y="1200125"/>
            <a:ext cx="3519900" cy="33171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Finish the deployment of models onto the Sage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Implement a Slack 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Create a Web Interface / Gradio for more customization</a:t>
            </a:r>
            <a:endParaRPr/>
          </a:p>
        </p:txBody>
      </p:sp>
      <p:sp>
        <p:nvSpPr>
          <p:cNvPr id="462" name="Google Shape;462;g2786a697636_1_41"/>
          <p:cNvSpPr txBox="1"/>
          <p:nvPr>
            <p:ph type="title"/>
          </p:nvPr>
        </p:nvSpPr>
        <p:spPr>
          <a:xfrm>
            <a:off x="457201" y="358378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463" name="Google Shape;463;g2786a697636_1_41"/>
          <p:cNvPicPr preferRelativeResize="0"/>
          <p:nvPr/>
        </p:nvPicPr>
        <p:blipFill rotWithShape="1">
          <a:blip r:embed="rId3">
            <a:alphaModFix/>
          </a:blip>
          <a:srcRect b="0" l="0" r="50054" t="0"/>
          <a:stretch/>
        </p:blipFill>
        <p:spPr>
          <a:xfrm>
            <a:off x="4404525" y="979975"/>
            <a:ext cx="4310923" cy="25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"/>
          <p:cNvSpPr txBox="1"/>
          <p:nvPr>
            <p:ph idx="1" type="body"/>
          </p:nvPr>
        </p:nvSpPr>
        <p:spPr>
          <a:xfrm>
            <a:off x="0" y="-10684"/>
            <a:ext cx="9143999" cy="4499372"/>
          </a:xfrm>
          <a:prstGeom prst="rect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86a697636_1_24"/>
          <p:cNvSpPr txBox="1"/>
          <p:nvPr>
            <p:ph idx="1" type="body"/>
          </p:nvPr>
        </p:nvSpPr>
        <p:spPr>
          <a:xfrm>
            <a:off x="0" y="-10684"/>
            <a:ext cx="9144000" cy="4499400"/>
          </a:xfrm>
          <a:prstGeom prst="rect">
            <a:avLst/>
          </a:prstGeom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Overview of Models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cbc1304d1_0_31"/>
          <p:cNvSpPr txBox="1"/>
          <p:nvPr>
            <p:ph type="title"/>
          </p:nvPr>
        </p:nvSpPr>
        <p:spPr>
          <a:xfrm>
            <a:off x="4572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</a:t>
            </a:r>
            <a:r>
              <a:rPr lang="en-US"/>
              <a:t>Adversarial</a:t>
            </a:r>
            <a:r>
              <a:rPr lang="en-US"/>
              <a:t> Models (GAN Models)</a:t>
            </a:r>
            <a:endParaRPr/>
          </a:p>
        </p:txBody>
      </p:sp>
      <p:sp>
        <p:nvSpPr>
          <p:cNvPr id="308" name="Google Shape;308;g2ecbc1304d1_0_31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9" name="Google Shape;309;g2ecbc1304d1_0_31"/>
          <p:cNvGrpSpPr/>
          <p:nvPr/>
        </p:nvGrpSpPr>
        <p:grpSpPr>
          <a:xfrm>
            <a:off x="687400" y="1188746"/>
            <a:ext cx="6430996" cy="3118534"/>
            <a:chOff x="458800" y="1235700"/>
            <a:chExt cx="7264200" cy="3400800"/>
          </a:xfrm>
        </p:grpSpPr>
        <p:sp>
          <p:nvSpPr>
            <p:cNvPr id="310" name="Google Shape;310;g2ecbc1304d1_0_31"/>
            <p:cNvSpPr/>
            <p:nvPr/>
          </p:nvSpPr>
          <p:spPr>
            <a:xfrm>
              <a:off x="458800" y="1235700"/>
              <a:ext cx="7264200" cy="3400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1C1C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g2ecbc1304d1_0_31"/>
            <p:cNvPicPr preferRelativeResize="0"/>
            <p:nvPr/>
          </p:nvPicPr>
          <p:blipFill rotWithShape="1">
            <a:blip r:embed="rId3">
              <a:alphaModFix/>
            </a:blip>
            <a:srcRect b="2429" l="0" r="0" t="-2430"/>
            <a:stretch/>
          </p:blipFill>
          <p:spPr>
            <a:xfrm>
              <a:off x="777400" y="1353435"/>
              <a:ext cx="6489277" cy="3137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g2ecbc1304d1_0_31"/>
          <p:cNvSpPr txBox="1"/>
          <p:nvPr/>
        </p:nvSpPr>
        <p:spPr>
          <a:xfrm>
            <a:off x="5000000" y="43828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Caper Hansen’s IBM Developer article</a:t>
            </a:r>
            <a:endParaRPr sz="800">
              <a:solidFill>
                <a:srgbClr val="2324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“</a:t>
            </a:r>
            <a:r>
              <a:rPr lang="en-US" sz="800">
                <a:solidFill>
                  <a:srgbClr val="232425"/>
                </a:solidFill>
              </a:rPr>
              <a:t>Generative adversarial networks explained</a:t>
            </a:r>
            <a:r>
              <a:rPr lang="en-US" sz="800">
                <a:solidFill>
                  <a:srgbClr val="232425"/>
                </a:solidFill>
              </a:rPr>
              <a:t>”</a:t>
            </a:r>
            <a:endParaRPr sz="600">
              <a:solidFill>
                <a:srgbClr val="23242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c1304d1_0_43"/>
          <p:cNvSpPr txBox="1"/>
          <p:nvPr>
            <p:ph type="title"/>
          </p:nvPr>
        </p:nvSpPr>
        <p:spPr>
          <a:xfrm>
            <a:off x="4572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Models</a:t>
            </a:r>
            <a:endParaRPr/>
          </a:p>
        </p:txBody>
      </p:sp>
      <p:sp>
        <p:nvSpPr>
          <p:cNvPr id="319" name="Google Shape;319;g2ecbc1304d1_0_43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2ecbc1304d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" y="1270450"/>
            <a:ext cx="8505049" cy="26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ecbc1304d1_0_43"/>
          <p:cNvSpPr txBox="1"/>
          <p:nvPr/>
        </p:nvSpPr>
        <p:spPr>
          <a:xfrm>
            <a:off x="5990600" y="40018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Charlie Harris’ Medium Article </a:t>
            </a:r>
            <a:endParaRPr sz="800">
              <a:solidFill>
                <a:srgbClr val="2324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“Diffusion Models in Generative Chemistry for Drug Design”</a:t>
            </a:r>
            <a:endParaRPr sz="600">
              <a:solidFill>
                <a:srgbClr val="232425"/>
              </a:solidFill>
            </a:endParaRPr>
          </a:p>
        </p:txBody>
      </p:sp>
      <p:sp>
        <p:nvSpPr>
          <p:cNvPr id="322" name="Google Shape;322;g2ecbc1304d1_0_43"/>
          <p:cNvSpPr/>
          <p:nvPr/>
        </p:nvSpPr>
        <p:spPr>
          <a:xfrm>
            <a:off x="457200" y="1234150"/>
            <a:ext cx="8532600" cy="269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cbc1304d1_0_202"/>
          <p:cNvSpPr txBox="1"/>
          <p:nvPr>
            <p:ph type="title"/>
          </p:nvPr>
        </p:nvSpPr>
        <p:spPr>
          <a:xfrm>
            <a:off x="457201" y="367903"/>
            <a:ext cx="8373000" cy="6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Model (SUPIR’s method)</a:t>
            </a:r>
            <a:endParaRPr/>
          </a:p>
        </p:txBody>
      </p:sp>
      <p:sp>
        <p:nvSpPr>
          <p:cNvPr id="329" name="Google Shape;329;g2ecbc1304d1_0_202"/>
          <p:cNvSpPr txBox="1"/>
          <p:nvPr>
            <p:ph idx="12" type="sldNum"/>
          </p:nvPr>
        </p:nvSpPr>
        <p:spPr>
          <a:xfrm>
            <a:off x="4343400" y="4855282"/>
            <a:ext cx="457200" cy="137100"/>
          </a:xfrm>
          <a:prstGeom prst="rect">
            <a:avLst/>
          </a:prstGeom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g2ecbc1304d1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25" y="1226850"/>
            <a:ext cx="8610350" cy="21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ecbc1304d1_0_202"/>
          <p:cNvSpPr txBox="1"/>
          <p:nvPr/>
        </p:nvSpPr>
        <p:spPr>
          <a:xfrm>
            <a:off x="698275" y="3502425"/>
            <a:ext cx="6556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-"/>
            </a:pPr>
            <a:r>
              <a:rPr lang="en-US" sz="1600">
                <a:solidFill>
                  <a:srgbClr val="232425"/>
                </a:solidFill>
              </a:rPr>
              <a:t>Encoder Decoder: Input and Output Source</a:t>
            </a:r>
            <a:endParaRPr sz="1600">
              <a:solidFill>
                <a:srgbClr val="23242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-"/>
            </a:pPr>
            <a:r>
              <a:rPr lang="en-US" sz="1600">
                <a:solidFill>
                  <a:srgbClr val="232425"/>
                </a:solidFill>
              </a:rPr>
              <a:t>SDXL: StableDiffusion Model</a:t>
            </a:r>
            <a:endParaRPr sz="1600">
              <a:solidFill>
                <a:srgbClr val="23242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-"/>
            </a:pPr>
            <a:r>
              <a:rPr lang="en-US" sz="1600">
                <a:solidFill>
                  <a:srgbClr val="232425"/>
                </a:solidFill>
              </a:rPr>
              <a:t>ControlNet: Controls Diffusion Models</a:t>
            </a:r>
            <a:endParaRPr sz="1600">
              <a:solidFill>
                <a:srgbClr val="23242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1600"/>
              <a:buChar char="-"/>
            </a:pPr>
            <a:r>
              <a:rPr lang="en-US" sz="1600">
                <a:solidFill>
                  <a:srgbClr val="232425"/>
                </a:solidFill>
              </a:rPr>
              <a:t>Multi-Modal Model: Outputs text describing a given image</a:t>
            </a:r>
            <a:endParaRPr sz="1600">
              <a:solidFill>
                <a:srgbClr val="2324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2425"/>
              </a:solidFill>
            </a:endParaRPr>
          </a:p>
        </p:txBody>
      </p:sp>
      <p:sp>
        <p:nvSpPr>
          <p:cNvPr id="332" name="Google Shape;332;g2ecbc1304d1_0_202"/>
          <p:cNvSpPr txBox="1"/>
          <p:nvPr/>
        </p:nvSpPr>
        <p:spPr>
          <a:xfrm>
            <a:off x="6447800" y="34684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Credit to XPixel Group’s Supir Research Paper</a:t>
            </a:r>
            <a:endParaRPr sz="600">
              <a:solidFill>
                <a:srgbClr val="232425"/>
              </a:solidFill>
            </a:endParaRPr>
          </a:p>
        </p:txBody>
      </p:sp>
      <p:sp>
        <p:nvSpPr>
          <p:cNvPr id="333" name="Google Shape;333;g2ecbc1304d1_0_202"/>
          <p:cNvSpPr/>
          <p:nvPr/>
        </p:nvSpPr>
        <p:spPr>
          <a:xfrm>
            <a:off x="239725" y="1244733"/>
            <a:ext cx="8750100" cy="223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86a697636_1_19"/>
          <p:cNvSpPr txBox="1"/>
          <p:nvPr>
            <p:ph idx="1" type="body"/>
          </p:nvPr>
        </p:nvSpPr>
        <p:spPr>
          <a:xfrm>
            <a:off x="0" y="-10684"/>
            <a:ext cx="9144000" cy="4499400"/>
          </a:xfrm>
          <a:prstGeom prst="rect">
            <a:avLst/>
          </a:prstGeom>
        </p:spPr>
        <p:txBody>
          <a:bodyPr anchorCtr="0" anchor="ctr" bIns="45720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884b6918b_1_131"/>
          <p:cNvSpPr txBox="1"/>
          <p:nvPr/>
        </p:nvSpPr>
        <p:spPr>
          <a:xfrm>
            <a:off x="410050" y="558425"/>
            <a:ext cx="2373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232x145</a:t>
            </a:r>
            <a:endParaRPr sz="1800"/>
          </a:p>
        </p:txBody>
      </p:sp>
      <p:grpSp>
        <p:nvGrpSpPr>
          <p:cNvPr id="345" name="Google Shape;345;g27884b6918b_1_131"/>
          <p:cNvGrpSpPr/>
          <p:nvPr/>
        </p:nvGrpSpPr>
        <p:grpSpPr>
          <a:xfrm>
            <a:off x="484632" y="1161288"/>
            <a:ext cx="4654295" cy="3355849"/>
            <a:chOff x="257600" y="799875"/>
            <a:chExt cx="4654295" cy="3355849"/>
          </a:xfrm>
        </p:grpSpPr>
        <p:pic>
          <p:nvPicPr>
            <p:cNvPr id="346" name="Google Shape;346;g27884b6918b_1_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00" y="799875"/>
              <a:ext cx="4654295" cy="335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g27884b6918b_1_131"/>
            <p:cNvSpPr/>
            <p:nvPr/>
          </p:nvSpPr>
          <p:spPr>
            <a:xfrm>
              <a:off x="993125" y="1536100"/>
              <a:ext cx="1018200" cy="9333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g27884b6918b_1_131"/>
          <p:cNvSpPr txBox="1"/>
          <p:nvPr/>
        </p:nvSpPr>
        <p:spPr>
          <a:xfrm>
            <a:off x="3628400" y="4535250"/>
            <a:ext cx="285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2425"/>
                </a:solidFill>
              </a:rPr>
              <a:t>Sage Node Sample Image</a:t>
            </a:r>
            <a:endParaRPr sz="600">
              <a:solidFill>
                <a:srgbClr val="23242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884b6918b_1_142"/>
          <p:cNvSpPr txBox="1"/>
          <p:nvPr/>
        </p:nvSpPr>
        <p:spPr>
          <a:xfrm>
            <a:off x="297875" y="765200"/>
            <a:ext cx="12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</a:t>
            </a:r>
            <a:endParaRPr sz="1800"/>
          </a:p>
        </p:txBody>
      </p:sp>
      <p:sp>
        <p:nvSpPr>
          <p:cNvPr id="354" name="Google Shape;354;g27884b6918b_1_142"/>
          <p:cNvSpPr txBox="1"/>
          <p:nvPr/>
        </p:nvSpPr>
        <p:spPr>
          <a:xfrm>
            <a:off x="4751275" y="785750"/>
            <a:ext cx="2403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Real-ESRGAN</a:t>
            </a:r>
            <a:endParaRPr sz="1800"/>
          </a:p>
        </p:txBody>
      </p:sp>
      <p:pic>
        <p:nvPicPr>
          <p:cNvPr id="355" name="Google Shape;355;g27884b6918b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1285675"/>
            <a:ext cx="4201525" cy="26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7884b6918b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75" y="1285675"/>
            <a:ext cx="4201525" cy="262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7884b6918b_1_142"/>
          <p:cNvSpPr txBox="1"/>
          <p:nvPr/>
        </p:nvSpPr>
        <p:spPr>
          <a:xfrm>
            <a:off x="4962125" y="3933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&lt; 10 seconds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2018-07-03T17:34:09Z</dcterms:created>
  <dc:creator>Microsoft Office User</dc:creator>
</cp:coreProperties>
</file>